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sldIdLst>
    <p:sldId id="256" r:id="rId2"/>
    <p:sldId id="258" r:id="rId3"/>
    <p:sldId id="269" r:id="rId4"/>
    <p:sldId id="266" r:id="rId5"/>
    <p:sldId id="270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01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6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8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81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3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2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0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63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135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640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countries_by_tertiary_education_attainment" TargetMode="External"/><Relationship Id="rId2" Type="http://schemas.openxmlformats.org/officeDocument/2006/relationships/hyperlink" Target="https://data.worldbank.org/count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ransparency.org/en/cpi/2019" TargetMode="External"/><Relationship Id="rId5" Type="http://schemas.openxmlformats.org/officeDocument/2006/relationships/hyperlink" Target="https://worldpopulationreview.com/country-rankings/literacy-rate-by-country" TargetMode="External"/><Relationship Id="rId4" Type="http://schemas.openxmlformats.org/officeDocument/2006/relationships/hyperlink" Target="https://research.stlouisfed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0105F5E-5B61-4F51-927C-5B28DB7DD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82C1C4-D961-459C-91C5-334ABD6E6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16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7B8B125-A98E-403C-9A7F-494FF789C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00" y="0"/>
            <a:ext cx="11322200" cy="6858000"/>
          </a:xfrm>
          <a:custGeom>
            <a:avLst/>
            <a:gdLst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9092864 w 11593823"/>
              <a:gd name="connsiteY5" fmla="*/ 2 h 6858000"/>
              <a:gd name="connsiteX6" fmla="*/ 9092866 w 11593823"/>
              <a:gd name="connsiteY6" fmla="*/ 0 h 6858000"/>
              <a:gd name="connsiteX7" fmla="*/ 11322200 w 11593823"/>
              <a:gd name="connsiteY7" fmla="*/ 0 h 6858000"/>
              <a:gd name="connsiteX8" fmla="*/ 11322198 w 11593823"/>
              <a:gd name="connsiteY8" fmla="*/ 2 h 6858000"/>
              <a:gd name="connsiteX9" fmla="*/ 11593823 w 11593823"/>
              <a:gd name="connsiteY9" fmla="*/ 2 h 6858000"/>
              <a:gd name="connsiteX10" fmla="*/ 11322197 w 11593823"/>
              <a:gd name="connsiteY10" fmla="*/ 4 h 6858000"/>
              <a:gd name="connsiteX11" fmla="*/ 5311608 w 11593823"/>
              <a:gd name="connsiteY11" fmla="*/ 6858000 h 6858000"/>
              <a:gd name="connsiteX12" fmla="*/ 5288856 w 11593823"/>
              <a:gd name="connsiteY12" fmla="*/ 6858000 h 6858000"/>
              <a:gd name="connsiteX13" fmla="*/ 4806770 w 11593823"/>
              <a:gd name="connsiteY13" fmla="*/ 6858000 h 6858000"/>
              <a:gd name="connsiteX14" fmla="*/ 4676142 w 11593823"/>
              <a:gd name="connsiteY14" fmla="*/ 6858000 h 6858000"/>
              <a:gd name="connsiteX15" fmla="*/ 3082273 w 11593823"/>
              <a:gd name="connsiteY15" fmla="*/ 6858000 h 6858000"/>
              <a:gd name="connsiteX16" fmla="*/ 2625273 w 11593823"/>
              <a:gd name="connsiteY16" fmla="*/ 6858000 h 6858000"/>
              <a:gd name="connsiteX17" fmla="*/ 2155010 w 11593823"/>
              <a:gd name="connsiteY17" fmla="*/ 6858000 h 6858000"/>
              <a:gd name="connsiteX18" fmla="*/ 0 w 11593823"/>
              <a:gd name="connsiteY18" fmla="*/ 685800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9092864 w 11593823"/>
              <a:gd name="connsiteY5" fmla="*/ 2 h 6858000"/>
              <a:gd name="connsiteX6" fmla="*/ 11322200 w 11593823"/>
              <a:gd name="connsiteY6" fmla="*/ 0 h 6858000"/>
              <a:gd name="connsiteX7" fmla="*/ 11322198 w 11593823"/>
              <a:gd name="connsiteY7" fmla="*/ 2 h 6858000"/>
              <a:gd name="connsiteX8" fmla="*/ 11593823 w 11593823"/>
              <a:gd name="connsiteY8" fmla="*/ 2 h 6858000"/>
              <a:gd name="connsiteX9" fmla="*/ 11322197 w 11593823"/>
              <a:gd name="connsiteY9" fmla="*/ 4 h 6858000"/>
              <a:gd name="connsiteX10" fmla="*/ 5311608 w 11593823"/>
              <a:gd name="connsiteY10" fmla="*/ 6858000 h 6858000"/>
              <a:gd name="connsiteX11" fmla="*/ 5288856 w 11593823"/>
              <a:gd name="connsiteY11" fmla="*/ 6858000 h 6858000"/>
              <a:gd name="connsiteX12" fmla="*/ 4806770 w 11593823"/>
              <a:gd name="connsiteY12" fmla="*/ 6858000 h 6858000"/>
              <a:gd name="connsiteX13" fmla="*/ 4676142 w 11593823"/>
              <a:gd name="connsiteY13" fmla="*/ 6858000 h 6858000"/>
              <a:gd name="connsiteX14" fmla="*/ 3082273 w 11593823"/>
              <a:gd name="connsiteY14" fmla="*/ 6858000 h 6858000"/>
              <a:gd name="connsiteX15" fmla="*/ 2625273 w 11593823"/>
              <a:gd name="connsiteY15" fmla="*/ 6858000 h 6858000"/>
              <a:gd name="connsiteX16" fmla="*/ 2155010 w 11593823"/>
              <a:gd name="connsiteY16" fmla="*/ 6858000 h 6858000"/>
              <a:gd name="connsiteX17" fmla="*/ 0 w 11593823"/>
              <a:gd name="connsiteY17" fmla="*/ 6858000 h 6858000"/>
              <a:gd name="connsiteX18" fmla="*/ 0 w 11593823"/>
              <a:gd name="connsiteY18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11322200 w 11593823"/>
              <a:gd name="connsiteY5" fmla="*/ 0 h 6858000"/>
              <a:gd name="connsiteX6" fmla="*/ 11322198 w 11593823"/>
              <a:gd name="connsiteY6" fmla="*/ 2 h 6858000"/>
              <a:gd name="connsiteX7" fmla="*/ 11593823 w 11593823"/>
              <a:gd name="connsiteY7" fmla="*/ 2 h 6858000"/>
              <a:gd name="connsiteX8" fmla="*/ 11322197 w 11593823"/>
              <a:gd name="connsiteY8" fmla="*/ 4 h 6858000"/>
              <a:gd name="connsiteX9" fmla="*/ 5311608 w 11593823"/>
              <a:gd name="connsiteY9" fmla="*/ 6858000 h 6858000"/>
              <a:gd name="connsiteX10" fmla="*/ 5288856 w 11593823"/>
              <a:gd name="connsiteY10" fmla="*/ 6858000 h 6858000"/>
              <a:gd name="connsiteX11" fmla="*/ 4806770 w 11593823"/>
              <a:gd name="connsiteY11" fmla="*/ 6858000 h 6858000"/>
              <a:gd name="connsiteX12" fmla="*/ 4676142 w 11593823"/>
              <a:gd name="connsiteY12" fmla="*/ 6858000 h 6858000"/>
              <a:gd name="connsiteX13" fmla="*/ 3082273 w 11593823"/>
              <a:gd name="connsiteY13" fmla="*/ 6858000 h 6858000"/>
              <a:gd name="connsiteX14" fmla="*/ 2625273 w 11593823"/>
              <a:gd name="connsiteY14" fmla="*/ 6858000 h 6858000"/>
              <a:gd name="connsiteX15" fmla="*/ 2155010 w 11593823"/>
              <a:gd name="connsiteY15" fmla="*/ 6858000 h 6858000"/>
              <a:gd name="connsiteX16" fmla="*/ 0 w 11593823"/>
              <a:gd name="connsiteY16" fmla="*/ 6858000 h 6858000"/>
              <a:gd name="connsiteX17" fmla="*/ 0 w 11593823"/>
              <a:gd name="connsiteY17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806770 w 11593823"/>
              <a:gd name="connsiteY2" fmla="*/ 0 h 6858000"/>
              <a:gd name="connsiteX3" fmla="*/ 4806770 w 11593823"/>
              <a:gd name="connsiteY3" fmla="*/ 2 h 6858000"/>
              <a:gd name="connsiteX4" fmla="*/ 11322200 w 11593823"/>
              <a:gd name="connsiteY4" fmla="*/ 0 h 6858000"/>
              <a:gd name="connsiteX5" fmla="*/ 11322198 w 11593823"/>
              <a:gd name="connsiteY5" fmla="*/ 2 h 6858000"/>
              <a:gd name="connsiteX6" fmla="*/ 11593823 w 11593823"/>
              <a:gd name="connsiteY6" fmla="*/ 2 h 6858000"/>
              <a:gd name="connsiteX7" fmla="*/ 11322197 w 11593823"/>
              <a:gd name="connsiteY7" fmla="*/ 4 h 6858000"/>
              <a:gd name="connsiteX8" fmla="*/ 5311608 w 11593823"/>
              <a:gd name="connsiteY8" fmla="*/ 6858000 h 6858000"/>
              <a:gd name="connsiteX9" fmla="*/ 5288856 w 11593823"/>
              <a:gd name="connsiteY9" fmla="*/ 6858000 h 6858000"/>
              <a:gd name="connsiteX10" fmla="*/ 4806770 w 11593823"/>
              <a:gd name="connsiteY10" fmla="*/ 6858000 h 6858000"/>
              <a:gd name="connsiteX11" fmla="*/ 4676142 w 11593823"/>
              <a:gd name="connsiteY11" fmla="*/ 6858000 h 6858000"/>
              <a:gd name="connsiteX12" fmla="*/ 3082273 w 11593823"/>
              <a:gd name="connsiteY12" fmla="*/ 6858000 h 6858000"/>
              <a:gd name="connsiteX13" fmla="*/ 2625273 w 11593823"/>
              <a:gd name="connsiteY13" fmla="*/ 6858000 h 6858000"/>
              <a:gd name="connsiteX14" fmla="*/ 2155010 w 11593823"/>
              <a:gd name="connsiteY14" fmla="*/ 6858000 h 6858000"/>
              <a:gd name="connsiteX15" fmla="*/ 0 w 11593823"/>
              <a:gd name="connsiteY15" fmla="*/ 6858000 h 6858000"/>
              <a:gd name="connsiteX16" fmla="*/ 0 w 11593823"/>
              <a:gd name="connsiteY16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806770 w 11593823"/>
              <a:gd name="connsiteY2" fmla="*/ 0 h 6858000"/>
              <a:gd name="connsiteX3" fmla="*/ 11322200 w 11593823"/>
              <a:gd name="connsiteY3" fmla="*/ 0 h 6858000"/>
              <a:gd name="connsiteX4" fmla="*/ 11322198 w 11593823"/>
              <a:gd name="connsiteY4" fmla="*/ 2 h 6858000"/>
              <a:gd name="connsiteX5" fmla="*/ 11593823 w 11593823"/>
              <a:gd name="connsiteY5" fmla="*/ 2 h 6858000"/>
              <a:gd name="connsiteX6" fmla="*/ 11322197 w 11593823"/>
              <a:gd name="connsiteY6" fmla="*/ 4 h 6858000"/>
              <a:gd name="connsiteX7" fmla="*/ 5311608 w 11593823"/>
              <a:gd name="connsiteY7" fmla="*/ 6858000 h 6858000"/>
              <a:gd name="connsiteX8" fmla="*/ 5288856 w 11593823"/>
              <a:gd name="connsiteY8" fmla="*/ 6858000 h 6858000"/>
              <a:gd name="connsiteX9" fmla="*/ 4806770 w 11593823"/>
              <a:gd name="connsiteY9" fmla="*/ 6858000 h 6858000"/>
              <a:gd name="connsiteX10" fmla="*/ 4676142 w 11593823"/>
              <a:gd name="connsiteY10" fmla="*/ 6858000 h 6858000"/>
              <a:gd name="connsiteX11" fmla="*/ 3082273 w 11593823"/>
              <a:gd name="connsiteY11" fmla="*/ 6858000 h 6858000"/>
              <a:gd name="connsiteX12" fmla="*/ 2625273 w 11593823"/>
              <a:gd name="connsiteY12" fmla="*/ 6858000 h 6858000"/>
              <a:gd name="connsiteX13" fmla="*/ 2155010 w 11593823"/>
              <a:gd name="connsiteY13" fmla="*/ 6858000 h 6858000"/>
              <a:gd name="connsiteX14" fmla="*/ 0 w 11593823"/>
              <a:gd name="connsiteY14" fmla="*/ 6858000 h 6858000"/>
              <a:gd name="connsiteX15" fmla="*/ 0 w 11593823"/>
              <a:gd name="connsiteY15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11322200 w 11593823"/>
              <a:gd name="connsiteY2" fmla="*/ 0 h 6858000"/>
              <a:gd name="connsiteX3" fmla="*/ 11322198 w 11593823"/>
              <a:gd name="connsiteY3" fmla="*/ 2 h 6858000"/>
              <a:gd name="connsiteX4" fmla="*/ 11593823 w 11593823"/>
              <a:gd name="connsiteY4" fmla="*/ 2 h 6858000"/>
              <a:gd name="connsiteX5" fmla="*/ 11322197 w 11593823"/>
              <a:gd name="connsiteY5" fmla="*/ 4 h 6858000"/>
              <a:gd name="connsiteX6" fmla="*/ 5311608 w 11593823"/>
              <a:gd name="connsiteY6" fmla="*/ 6858000 h 6858000"/>
              <a:gd name="connsiteX7" fmla="*/ 5288856 w 11593823"/>
              <a:gd name="connsiteY7" fmla="*/ 6858000 h 6858000"/>
              <a:gd name="connsiteX8" fmla="*/ 4806770 w 11593823"/>
              <a:gd name="connsiteY8" fmla="*/ 6858000 h 6858000"/>
              <a:gd name="connsiteX9" fmla="*/ 4676142 w 11593823"/>
              <a:gd name="connsiteY9" fmla="*/ 6858000 h 6858000"/>
              <a:gd name="connsiteX10" fmla="*/ 3082273 w 11593823"/>
              <a:gd name="connsiteY10" fmla="*/ 6858000 h 6858000"/>
              <a:gd name="connsiteX11" fmla="*/ 2625273 w 11593823"/>
              <a:gd name="connsiteY11" fmla="*/ 6858000 h 6858000"/>
              <a:gd name="connsiteX12" fmla="*/ 2155010 w 11593823"/>
              <a:gd name="connsiteY12" fmla="*/ 6858000 h 6858000"/>
              <a:gd name="connsiteX13" fmla="*/ 0 w 11593823"/>
              <a:gd name="connsiteY13" fmla="*/ 6858000 h 6858000"/>
              <a:gd name="connsiteX14" fmla="*/ 0 w 11593823"/>
              <a:gd name="connsiteY14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3082273 w 11593823"/>
              <a:gd name="connsiteY9" fmla="*/ 6858000 h 6858000"/>
              <a:gd name="connsiteX10" fmla="*/ 2625273 w 11593823"/>
              <a:gd name="connsiteY10" fmla="*/ 6858000 h 6858000"/>
              <a:gd name="connsiteX11" fmla="*/ 2155010 w 11593823"/>
              <a:gd name="connsiteY11" fmla="*/ 6858000 h 6858000"/>
              <a:gd name="connsiteX12" fmla="*/ 0 w 11593823"/>
              <a:gd name="connsiteY12" fmla="*/ 6858000 h 6858000"/>
              <a:gd name="connsiteX13" fmla="*/ 0 w 11593823"/>
              <a:gd name="connsiteY13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625273 w 11593823"/>
              <a:gd name="connsiteY9" fmla="*/ 6858000 h 6858000"/>
              <a:gd name="connsiteX10" fmla="*/ 2155010 w 11593823"/>
              <a:gd name="connsiteY10" fmla="*/ 6858000 h 6858000"/>
              <a:gd name="connsiteX11" fmla="*/ 0 w 11593823"/>
              <a:gd name="connsiteY11" fmla="*/ 6858000 h 6858000"/>
              <a:gd name="connsiteX12" fmla="*/ 0 w 11593823"/>
              <a:gd name="connsiteY12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155010 w 11593823"/>
              <a:gd name="connsiteY9" fmla="*/ 6858000 h 6858000"/>
              <a:gd name="connsiteX10" fmla="*/ 0 w 11593823"/>
              <a:gd name="connsiteY10" fmla="*/ 6858000 h 6858000"/>
              <a:gd name="connsiteX11" fmla="*/ 0 w 11593823"/>
              <a:gd name="connsiteY11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155010 w 11593823"/>
              <a:gd name="connsiteY9" fmla="*/ 6858000 h 6858000"/>
              <a:gd name="connsiteX10" fmla="*/ 0 w 11593823"/>
              <a:gd name="connsiteY10" fmla="*/ 6858000 h 6858000"/>
              <a:gd name="connsiteX11" fmla="*/ 0 w 11593823"/>
              <a:gd name="connsiteY11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0 w 11593823"/>
              <a:gd name="connsiteY9" fmla="*/ 6858000 h 6858000"/>
              <a:gd name="connsiteX10" fmla="*/ 0 w 11593823"/>
              <a:gd name="connsiteY10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676142 w 11593823"/>
              <a:gd name="connsiteY7" fmla="*/ 6858000 h 6858000"/>
              <a:gd name="connsiteX8" fmla="*/ 0 w 11593823"/>
              <a:gd name="connsiteY8" fmla="*/ 6858000 h 6858000"/>
              <a:gd name="connsiteX9" fmla="*/ 0 w 11593823"/>
              <a:gd name="connsiteY9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0 w 11593823"/>
              <a:gd name="connsiteY7" fmla="*/ 6858000 h 6858000"/>
              <a:gd name="connsiteX8" fmla="*/ 0 w 11593823"/>
              <a:gd name="connsiteY8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0 w 11593823"/>
              <a:gd name="connsiteY6" fmla="*/ 6858000 h 6858000"/>
              <a:gd name="connsiteX7" fmla="*/ 0 w 11593823"/>
              <a:gd name="connsiteY7" fmla="*/ 0 h 6858000"/>
              <a:gd name="connsiteX0" fmla="*/ 0 w 11322200"/>
              <a:gd name="connsiteY0" fmla="*/ 0 h 6858000"/>
              <a:gd name="connsiteX1" fmla="*/ 11322200 w 11322200"/>
              <a:gd name="connsiteY1" fmla="*/ 0 h 6858000"/>
              <a:gd name="connsiteX2" fmla="*/ 11322198 w 11322200"/>
              <a:gd name="connsiteY2" fmla="*/ 2 h 6858000"/>
              <a:gd name="connsiteX3" fmla="*/ 11322197 w 11322200"/>
              <a:gd name="connsiteY3" fmla="*/ 4 h 6858000"/>
              <a:gd name="connsiteX4" fmla="*/ 5311608 w 11322200"/>
              <a:gd name="connsiteY4" fmla="*/ 6858000 h 6858000"/>
              <a:gd name="connsiteX5" fmla="*/ 0 w 11322200"/>
              <a:gd name="connsiteY5" fmla="*/ 6858000 h 6858000"/>
              <a:gd name="connsiteX6" fmla="*/ 0 w 11322200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22200" h="6858000">
                <a:moveTo>
                  <a:pt x="0" y="0"/>
                </a:moveTo>
                <a:lnTo>
                  <a:pt x="11322200" y="0"/>
                </a:lnTo>
                <a:lnTo>
                  <a:pt x="11322198" y="2"/>
                </a:lnTo>
                <a:cubicBezTo>
                  <a:pt x="11322198" y="3"/>
                  <a:pt x="11322197" y="3"/>
                  <a:pt x="11322197" y="4"/>
                </a:cubicBezTo>
                <a:lnTo>
                  <a:pt x="5311608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7DBE7C-4AC6-C80F-5AD2-5699691446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23288" r="5799" b="-1"/>
          <a:stretch/>
        </p:blipFill>
        <p:spPr>
          <a:xfrm>
            <a:off x="5318308" y="10"/>
            <a:ext cx="6873692" cy="6857990"/>
          </a:xfrm>
          <a:custGeom>
            <a:avLst/>
            <a:gdLst/>
            <a:ahLst/>
            <a:cxnLst/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B6016D-387D-5799-C477-723398145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891" y="1061686"/>
            <a:ext cx="7323046" cy="3238465"/>
          </a:xfrm>
        </p:spPr>
        <p:txBody>
          <a:bodyPr anchor="t">
            <a:normAutofit/>
          </a:bodyPr>
          <a:lstStyle/>
          <a:p>
            <a:r>
              <a:rPr lang="en-CA" sz="6600"/>
              <a:t>What is Best Country to Invest in?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102AB-4286-5D25-D729-8BCEDCB8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3796"/>
            <a:ext cx="4496783" cy="732996"/>
          </a:xfrm>
        </p:spPr>
        <p:txBody>
          <a:bodyPr anchor="t">
            <a:normAutofit/>
          </a:bodyPr>
          <a:lstStyle/>
          <a:p>
            <a:r>
              <a:rPr lang="en-CA"/>
              <a:t>By MALNICH</a:t>
            </a:r>
            <a:endParaRPr lang="en-CA" dirty="0"/>
          </a:p>
          <a:p>
            <a:endParaRPr lang="en-CA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B1C5DD-CB08-4407-9D12-CC2C42B04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8357" y="5151666"/>
            <a:ext cx="98606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512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46E7B-B73D-45CB-C519-0A1CC6187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332" y="143093"/>
            <a:ext cx="9905999" cy="1360898"/>
          </a:xfrm>
        </p:spPr>
        <p:txBody>
          <a:bodyPr/>
          <a:lstStyle/>
          <a:p>
            <a:r>
              <a:rPr lang="en-CA" dirty="0"/>
              <a:t>Index of Economic Freedom</a:t>
            </a:r>
          </a:p>
        </p:txBody>
      </p:sp>
      <p:pic>
        <p:nvPicPr>
          <p:cNvPr id="4" name="slide4" descr="Index of Economic Freedom">
            <a:extLst>
              <a:ext uri="{FF2B5EF4-FFF2-40B4-BE49-F238E27FC236}">
                <a16:creationId xmlns:a16="http://schemas.microsoft.com/office/drawing/2014/main" id="{2582233A-A0B3-97CC-F454-8FBB847D00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76" y="1226275"/>
            <a:ext cx="10586907" cy="552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46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360E-02DA-4B08-83A6-5C97B074F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943" y="278401"/>
            <a:ext cx="9905999" cy="1360898"/>
          </a:xfrm>
        </p:spPr>
        <p:txBody>
          <a:bodyPr/>
          <a:lstStyle/>
          <a:p>
            <a:r>
              <a:rPr lang="en-CA" dirty="0"/>
              <a:t>Corruptions Perceptions Index</a:t>
            </a:r>
          </a:p>
        </p:txBody>
      </p:sp>
      <p:pic>
        <p:nvPicPr>
          <p:cNvPr id="4" name="slide5" descr="Corruption Perceptions Index">
            <a:extLst>
              <a:ext uri="{FF2B5EF4-FFF2-40B4-BE49-F238E27FC236}">
                <a16:creationId xmlns:a16="http://schemas.microsoft.com/office/drawing/2014/main" id="{3F2DE542-4931-6D42-99B3-8E8074FEF3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42" y="1335898"/>
            <a:ext cx="10428215" cy="535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512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3C93F-B8C2-59C4-5981-526248B7E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44429"/>
            <a:ext cx="9905999" cy="1360898"/>
          </a:xfrm>
        </p:spPr>
        <p:txBody>
          <a:bodyPr/>
          <a:lstStyle/>
          <a:p>
            <a:r>
              <a:rPr lang="en-CA" dirty="0"/>
              <a:t>Literacy Rate</a:t>
            </a:r>
          </a:p>
        </p:txBody>
      </p:sp>
      <p:pic>
        <p:nvPicPr>
          <p:cNvPr id="4" name="slide8" descr="Literacy Rate">
            <a:extLst>
              <a:ext uri="{FF2B5EF4-FFF2-40B4-BE49-F238E27FC236}">
                <a16:creationId xmlns:a16="http://schemas.microsoft.com/office/drawing/2014/main" id="{0EAE47F5-009D-B144-B979-943E5578FA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96" y="1338386"/>
            <a:ext cx="11484528" cy="538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002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D9A04-1A02-9FA2-1FE3-EBE40C0E1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011" y="276837"/>
            <a:ext cx="9916485" cy="1369767"/>
          </a:xfrm>
        </p:spPr>
        <p:txBody>
          <a:bodyPr/>
          <a:lstStyle/>
          <a:p>
            <a:r>
              <a:rPr lang="en-CA" dirty="0"/>
              <a:t>Tertiary Education Attainment</a:t>
            </a:r>
          </a:p>
        </p:txBody>
      </p:sp>
      <p:pic>
        <p:nvPicPr>
          <p:cNvPr id="4" name="slide3" descr="Tertiary Education Attainment">
            <a:extLst>
              <a:ext uri="{FF2B5EF4-FFF2-40B4-BE49-F238E27FC236}">
                <a16:creationId xmlns:a16="http://schemas.microsoft.com/office/drawing/2014/main" id="{6F596721-466F-4735-E026-A0918BEBC3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76" y="1551963"/>
            <a:ext cx="11081857" cy="515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983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2B2B1-259E-A708-13C4-F05214016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CEA7B-CB01-DDD1-0558-4EC35397A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Switzerland=Best Overall Score</a:t>
            </a:r>
          </a:p>
          <a:p>
            <a:r>
              <a:rPr lang="en-CA" dirty="0"/>
              <a:t>Ireland= High in Multiple Metrics</a:t>
            </a:r>
          </a:p>
          <a:p>
            <a:r>
              <a:rPr lang="en-CA" dirty="0"/>
              <a:t>Denmark = Least corrupt country</a:t>
            </a:r>
          </a:p>
          <a:p>
            <a:r>
              <a:rPr lang="en-CA" dirty="0"/>
              <a:t>China= High GDP Growth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9430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D355-FD04-E1BD-32B8-2654A621A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B7577-2F5B-522A-2C51-F0D079397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Multiple countries to choose from depending on what business environment you are looking for</a:t>
            </a:r>
          </a:p>
          <a:p>
            <a:pPr lvl="1"/>
            <a:r>
              <a:rPr lang="en-CA" dirty="0"/>
              <a:t>Countries with low corruption, high economic growth, highly education population or low inflation rate, high </a:t>
            </a:r>
            <a:r>
              <a:rPr lang="en-CA"/>
              <a:t>economic freedom</a:t>
            </a:r>
            <a:endParaRPr lang="en-CA" dirty="0"/>
          </a:p>
          <a:p>
            <a:pPr lvl="1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7062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10EAA-7F0E-D078-2D3D-511204D6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BA708-DF13-D12B-AA9D-DB7CA4B5C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This case study looks which country would be the best for a business looking to expand</a:t>
            </a:r>
          </a:p>
          <a:p>
            <a:r>
              <a:rPr lang="en-CA" dirty="0"/>
              <a:t>Data: 2021</a:t>
            </a:r>
          </a:p>
          <a:p>
            <a:r>
              <a:rPr lang="en-CA" dirty="0"/>
              <a:t>Countries: EU+G20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8517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8E77D-9FF7-6DF3-73F2-30D8E702A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Source: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AB882-8F4A-FAF8-8F08-3FE1E771A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https://data.worldbank.org/country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https://en.wikipedia.org/wiki/List_of_countries_by_tertiary_education_attainment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https://research.stlouisfed.org/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and training monitor EU </a:t>
            </a:r>
            <a:r>
              <a:rPr lang="en-C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Commision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https://worldpopulationreview.com/country-rankings/literacy-rate-by-country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https://www.transparency.org/en/cpi/2019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571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AEA80-0644-E432-94F9-C03C26ED2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Score </a:t>
            </a:r>
            <a:r>
              <a:rPr lang="en-CA"/>
              <a:t>is Calculated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CBF15-6EB2-B73E-938C-9AAE7803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Combination of multiple metrics added together to get a total score</a:t>
            </a:r>
          </a:p>
          <a:p>
            <a:r>
              <a:rPr lang="en-CA" dirty="0"/>
              <a:t>Unemployment Rate, GDP Growth, Index of Economic Freedom, Index of Capital per Person, Corruption Perceptions Index, Literacy Rate, Tertiary Education </a:t>
            </a:r>
            <a:r>
              <a:rPr lang="en-CA" dirty="0" err="1"/>
              <a:t>Attiainmment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862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4D41-66D6-3C52-FC66-D0E881D06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slide2" descr="Map">
            <a:extLst>
              <a:ext uri="{FF2B5EF4-FFF2-40B4-BE49-F238E27FC236}">
                <a16:creationId xmlns:a16="http://schemas.microsoft.com/office/drawing/2014/main" id="{CE7C72D2-635C-3F49-4C62-1C3584FB96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655"/>
            <a:ext cx="12192000" cy="692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4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Total Score Ranked">
            <a:extLst>
              <a:ext uri="{FF2B5EF4-FFF2-40B4-BE49-F238E27FC236}">
                <a16:creationId xmlns:a16="http://schemas.microsoft.com/office/drawing/2014/main" id="{0FDA2470-4D76-4823-B1B6-4B5A12D7D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6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4992-3E16-7A5A-2C1D-628915896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435" y="121641"/>
            <a:ext cx="9905999" cy="1360898"/>
          </a:xfrm>
        </p:spPr>
        <p:txBody>
          <a:bodyPr>
            <a:normAutofit/>
          </a:bodyPr>
          <a:lstStyle/>
          <a:p>
            <a:r>
              <a:rPr lang="en-CA" dirty="0"/>
              <a:t>Unemployment Rate</a:t>
            </a:r>
          </a:p>
        </p:txBody>
      </p:sp>
      <p:pic>
        <p:nvPicPr>
          <p:cNvPr id="4" name="slide9" descr="Unemployment Rate">
            <a:extLst>
              <a:ext uri="{FF2B5EF4-FFF2-40B4-BE49-F238E27FC236}">
                <a16:creationId xmlns:a16="http://schemas.microsoft.com/office/drawing/2014/main" id="{6CBE4846-859A-CAB3-1234-2CDD6C6637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92" y="1417740"/>
            <a:ext cx="11778142" cy="531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03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49ABC-F210-4D2F-85DF-83409D7EC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332" y="176649"/>
            <a:ext cx="9905999" cy="1360898"/>
          </a:xfrm>
        </p:spPr>
        <p:txBody>
          <a:bodyPr/>
          <a:lstStyle/>
          <a:p>
            <a:r>
              <a:rPr lang="en-CA" dirty="0"/>
              <a:t>GDP Growth</a:t>
            </a:r>
          </a:p>
        </p:txBody>
      </p:sp>
      <p:pic>
        <p:nvPicPr>
          <p:cNvPr id="4" name="slide7" descr="GDP Growth">
            <a:extLst>
              <a:ext uri="{FF2B5EF4-FFF2-40B4-BE49-F238E27FC236}">
                <a16:creationId xmlns:a16="http://schemas.microsoft.com/office/drawing/2014/main" id="{97752338-9946-1CA0-8263-0200E6EC44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32" y="1234664"/>
            <a:ext cx="10677088" cy="551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5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CF185-7523-CA5A-F31F-37A6011B1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78401"/>
            <a:ext cx="9905999" cy="1360898"/>
          </a:xfrm>
        </p:spPr>
        <p:txBody>
          <a:bodyPr/>
          <a:lstStyle/>
          <a:p>
            <a:r>
              <a:rPr lang="en-CA" dirty="0"/>
              <a:t>Inflation rate</a:t>
            </a:r>
          </a:p>
        </p:txBody>
      </p:sp>
      <p:pic>
        <p:nvPicPr>
          <p:cNvPr id="4" name="slide6" descr="Inflation Rate">
            <a:extLst>
              <a:ext uri="{FF2B5EF4-FFF2-40B4-BE49-F238E27FC236}">
                <a16:creationId xmlns:a16="http://schemas.microsoft.com/office/drawing/2014/main" id="{5AF976AC-908C-AABC-157B-2B1B7E9B1F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79" y="1316348"/>
            <a:ext cx="10654018" cy="528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790129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AnalogousFromDarkSeedLeftStep">
      <a:dk1>
        <a:srgbClr val="000000"/>
      </a:dk1>
      <a:lt1>
        <a:srgbClr val="FFFFFF"/>
      </a:lt1>
      <a:dk2>
        <a:srgbClr val="1A2C2F"/>
      </a:dk2>
      <a:lt2>
        <a:srgbClr val="F3F3F0"/>
      </a:lt2>
      <a:accent1>
        <a:srgbClr val="3F3AE1"/>
      </a:accent1>
      <a:accent2>
        <a:srgbClr val="1E62CE"/>
      </a:accent2>
      <a:accent3>
        <a:srgbClr val="30BBDE"/>
      </a:accent3>
      <a:accent4>
        <a:srgbClr val="1DC49F"/>
      </a:accent4>
      <a:accent5>
        <a:srgbClr val="2BC663"/>
      </a:accent5>
      <a:accent6>
        <a:srgbClr val="26C71D"/>
      </a:accent6>
      <a:hlink>
        <a:srgbClr val="349E6D"/>
      </a:hlink>
      <a:folHlink>
        <a:srgbClr val="7F7F7F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Widescreen</PresentationFormat>
  <Paragraphs>32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Walbaum Display</vt:lpstr>
      <vt:lpstr>RegattaVTI</vt:lpstr>
      <vt:lpstr>What is Best Country to Invest in?</vt:lpstr>
      <vt:lpstr>Introduction</vt:lpstr>
      <vt:lpstr>Source:</vt:lpstr>
      <vt:lpstr>How Score is Calculated</vt:lpstr>
      <vt:lpstr>PowerPoint Presentation</vt:lpstr>
      <vt:lpstr>PowerPoint Presentation</vt:lpstr>
      <vt:lpstr>Unemployment Rate</vt:lpstr>
      <vt:lpstr>GDP Growth</vt:lpstr>
      <vt:lpstr>Inflation rate</vt:lpstr>
      <vt:lpstr>Index of Economic Freedom</vt:lpstr>
      <vt:lpstr>Corruptions Perceptions Index</vt:lpstr>
      <vt:lpstr>Literacy Rate</vt:lpstr>
      <vt:lpstr>Tertiary Education Attainment</vt:lpstr>
      <vt:lpstr>Recommendations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2022-09-19T00:16:09Z</dcterms:created>
  <dcterms:modified xsi:type="dcterms:W3CDTF">2022-09-19T00:16:27Z</dcterms:modified>
</cp:coreProperties>
</file>